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7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73" r:id="rId15"/>
    <p:sldId id="270" r:id="rId16"/>
    <p:sldId id="271" r:id="rId17"/>
    <p:sldId id="275" r:id="rId18"/>
    <p:sldId id="274" r:id="rId19"/>
    <p:sldId id="258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고 경렬" userId="fe86d76d54a4843a" providerId="LiveId" clId="{DAE54512-BF71-4A91-8BD0-2E2C0EED88B2}"/>
    <pc:docChg chg="addSld delSld modSld">
      <pc:chgData name="고 경렬" userId="fe86d76d54a4843a" providerId="LiveId" clId="{DAE54512-BF71-4A91-8BD0-2E2C0EED88B2}" dt="2021-07-09T09:27:20.304" v="180" actId="20577"/>
      <pc:docMkLst>
        <pc:docMk/>
      </pc:docMkLst>
      <pc:sldChg chg="modSp">
        <pc:chgData name="고 경렬" userId="fe86d76d54a4843a" providerId="LiveId" clId="{DAE54512-BF71-4A91-8BD0-2E2C0EED88B2}" dt="2021-07-09T09:24:37.069" v="112" actId="14100"/>
        <pc:sldMkLst>
          <pc:docMk/>
          <pc:sldMk cId="4009626415" sldId="256"/>
        </pc:sldMkLst>
        <pc:spChg chg="mod">
          <ac:chgData name="고 경렬" userId="fe86d76d54a4843a" providerId="LiveId" clId="{DAE54512-BF71-4A91-8BD0-2E2C0EED88B2}" dt="2021-07-09T09:24:37.069" v="112" actId="14100"/>
          <ac:spMkLst>
            <pc:docMk/>
            <pc:sldMk cId="4009626415" sldId="256"/>
            <ac:spMk id="2" creationId="{19CA21A9-E8BC-415F-A71D-B9C672E8A6CF}"/>
          </ac:spMkLst>
        </pc:spChg>
        <pc:spChg chg="mod">
          <ac:chgData name="고 경렬" userId="fe86d76d54a4843a" providerId="LiveId" clId="{DAE54512-BF71-4A91-8BD0-2E2C0EED88B2}" dt="2021-07-09T09:24:32.022" v="111" actId="20577"/>
          <ac:spMkLst>
            <pc:docMk/>
            <pc:sldMk cId="4009626415" sldId="256"/>
            <ac:spMk id="3" creationId="{AF212873-72FB-4803-A7CE-4677354EF8B3}"/>
          </ac:spMkLst>
        </pc:spChg>
      </pc:sldChg>
      <pc:sldChg chg="addSp modSp">
        <pc:chgData name="고 경렬" userId="fe86d76d54a4843a" providerId="LiveId" clId="{DAE54512-BF71-4A91-8BD0-2E2C0EED88B2}" dt="2021-07-09T09:25:28.616" v="146" actId="1076"/>
        <pc:sldMkLst>
          <pc:docMk/>
          <pc:sldMk cId="3506241130" sldId="257"/>
        </pc:sldMkLst>
        <pc:spChg chg="mod">
          <ac:chgData name="고 경렬" userId="fe86d76d54a4843a" providerId="LiveId" clId="{DAE54512-BF71-4A91-8BD0-2E2C0EED88B2}" dt="2021-07-09T09:23:55.351" v="38" actId="20577"/>
          <ac:spMkLst>
            <pc:docMk/>
            <pc:sldMk cId="3506241130" sldId="257"/>
            <ac:spMk id="2" creationId="{E6680E03-3CC7-4C66-98EE-EEFDB9F2AE12}"/>
          </ac:spMkLst>
        </pc:spChg>
        <pc:spChg chg="add mod">
          <ac:chgData name="고 경렬" userId="fe86d76d54a4843a" providerId="LiveId" clId="{DAE54512-BF71-4A91-8BD0-2E2C0EED88B2}" dt="2021-07-09T09:25:28.616" v="146" actId="1076"/>
          <ac:spMkLst>
            <pc:docMk/>
            <pc:sldMk cId="3506241130" sldId="257"/>
            <ac:spMk id="6" creationId="{A39E3D67-1B26-4DC6-A32D-6BFB27652012}"/>
          </ac:spMkLst>
        </pc:spChg>
        <pc:spChg chg="mod">
          <ac:chgData name="고 경렬" userId="fe86d76d54a4843a" providerId="LiveId" clId="{DAE54512-BF71-4A91-8BD0-2E2C0EED88B2}" dt="2021-07-09T09:25:02.980" v="117" actId="6549"/>
          <ac:spMkLst>
            <pc:docMk/>
            <pc:sldMk cId="3506241130" sldId="257"/>
            <ac:spMk id="13" creationId="{477023D1-43D4-45B7-9E01-AF0EC2B7B6BF}"/>
          </ac:spMkLst>
        </pc:spChg>
      </pc:sldChg>
      <pc:sldChg chg="modSp add">
        <pc:chgData name="고 경렬" userId="fe86d76d54a4843a" providerId="LiveId" clId="{DAE54512-BF71-4A91-8BD0-2E2C0EED88B2}" dt="2021-07-09T09:27:20.304" v="180" actId="20577"/>
        <pc:sldMkLst>
          <pc:docMk/>
          <pc:sldMk cId="632983094" sldId="258"/>
        </pc:sldMkLst>
        <pc:spChg chg="mod">
          <ac:chgData name="고 경렬" userId="fe86d76d54a4843a" providerId="LiveId" clId="{DAE54512-BF71-4A91-8BD0-2E2C0EED88B2}" dt="2021-07-09T09:27:20.304" v="180" actId="20577"/>
          <ac:spMkLst>
            <pc:docMk/>
            <pc:sldMk cId="632983094" sldId="258"/>
            <ac:spMk id="4" creationId="{97E55B46-5CC5-46EB-9508-B008F188AA24}"/>
          </ac:spMkLst>
        </pc:spChg>
      </pc:sldChg>
      <pc:sldChg chg="del">
        <pc:chgData name="고 경렬" userId="fe86d76d54a4843a" providerId="LiveId" clId="{DAE54512-BF71-4A91-8BD0-2E2C0EED88B2}" dt="2021-07-09T09:23:33.429" v="1" actId="2696"/>
        <pc:sldMkLst>
          <pc:docMk/>
          <pc:sldMk cId="1006462283" sldId="258"/>
        </pc:sldMkLst>
      </pc:sldChg>
      <pc:sldChg chg="del">
        <pc:chgData name="고 경렬" userId="fe86d76d54a4843a" providerId="LiveId" clId="{DAE54512-BF71-4A91-8BD0-2E2C0EED88B2}" dt="2021-07-09T09:23:32.717" v="0" actId="2696"/>
        <pc:sldMkLst>
          <pc:docMk/>
          <pc:sldMk cId="1342766285" sldId="276"/>
        </pc:sldMkLst>
      </pc:sldChg>
      <pc:sldChg chg="add">
        <pc:chgData name="고 경렬" userId="fe86d76d54a4843a" providerId="LiveId" clId="{DAE54512-BF71-4A91-8BD0-2E2C0EED88B2}" dt="2021-07-09T09:27:09.197" v="147"/>
        <pc:sldMkLst>
          <pc:docMk/>
          <pc:sldMk cId="4022578472" sldId="276"/>
        </pc:sldMkLst>
      </pc:sldChg>
      <pc:sldChg chg="add">
        <pc:chgData name="고 경렬" userId="fe86d76d54a4843a" providerId="LiveId" clId="{DAE54512-BF71-4A91-8BD0-2E2C0EED88B2}" dt="2021-07-09T09:27:09.197" v="147"/>
        <pc:sldMkLst>
          <pc:docMk/>
          <pc:sldMk cId="2723426256" sldId="277"/>
        </pc:sldMkLst>
      </pc:sldChg>
      <pc:sldChg chg="add">
        <pc:chgData name="고 경렬" userId="fe86d76d54a4843a" providerId="LiveId" clId="{DAE54512-BF71-4A91-8BD0-2E2C0EED88B2}" dt="2021-07-09T09:27:09.197" v="147"/>
        <pc:sldMkLst>
          <pc:docMk/>
          <pc:sldMk cId="1829169855" sldId="278"/>
        </pc:sldMkLst>
      </pc:sldChg>
      <pc:sldChg chg="add">
        <pc:chgData name="고 경렬" userId="fe86d76d54a4843a" providerId="LiveId" clId="{DAE54512-BF71-4A91-8BD0-2E2C0EED88B2}" dt="2021-07-09T09:27:09.197" v="147"/>
        <pc:sldMkLst>
          <pc:docMk/>
          <pc:sldMk cId="692743391" sldId="279"/>
        </pc:sldMkLst>
      </pc:sldChg>
      <pc:sldChg chg="add">
        <pc:chgData name="고 경렬" userId="fe86d76d54a4843a" providerId="LiveId" clId="{DAE54512-BF71-4A91-8BD0-2E2C0EED88B2}" dt="2021-07-09T09:27:09.197" v="147"/>
        <pc:sldMkLst>
          <pc:docMk/>
          <pc:sldMk cId="152939996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4ACA6-C6A5-4A4F-930A-8E7BD6FB8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ADD8E9-B045-4478-9449-A6E255716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17DAC-4053-4A28-B441-D402399D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E9BB3-27FD-468E-A135-6110FAE4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77364-7C40-4CF5-8269-8AFC8E25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6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F72BC-B930-4F70-932F-B6E78200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8D9E1F-59D4-462C-8695-5ADB89044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530E7-E2FA-4186-ACEA-D4887B757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DEF83-CF41-4FFE-A061-D6895EBA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DE48C-79D1-441B-81B9-FEBA023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DBDE28-7A19-4349-9499-3DAE49F1D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9512A0-9C68-46D0-AE72-C0A822459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F4C2E-02ED-4D41-B7CB-E88016B7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CE988-DE35-4E0D-8A1A-BACD1242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9985F-F8B8-4E00-B33D-03624275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37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E2714-F824-47EE-811C-5871FB09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14263-B86F-4130-8EAA-B34CEA415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3A26A-E493-4D05-8114-4369CF2B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2FC594-B47F-491E-A034-33E99DD0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FE4784-EB1A-41F2-A158-53571973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5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FBF76-49DA-4A32-8E4B-F6CC86B2A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EC9422-AD10-4EAB-A6DD-1622D1437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3674D-461A-4E8B-A297-CB0C0297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47B460-94FF-484F-8EF2-F20D4C40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148F1-E405-4F0D-9DE5-2BB9508F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7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71932-460D-4842-AE66-55465C0F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A1F47-8E9A-459C-926C-D239E9A85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F58BF2-BAAE-43C4-A22C-BD36264C6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FAE5E3-6658-4CA6-A7C1-E90AD576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BE06AD-2992-4B98-BD7D-62D4706E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CD83AB-878F-4A52-B048-081B07B7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47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22397-2C7D-4E36-B491-778B9FE1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F6FC6F-9E5E-401F-9AD4-43FF16A0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A0E49-91E1-40BD-82B8-49B820BD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6B0098-93A3-4AAC-975B-CCCCFE0D4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591F42-97F3-4FF9-9452-B9CB5407E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7A850F-CD54-4047-A14F-EC6BB094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0F68AD-ACF7-4C2E-8148-83E89C604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E941AD-E435-44C8-814E-4C5FEF6C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93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CF0E-3A27-41CC-B1F6-53F6BA71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A23D71-EE78-47B0-8BCC-DA7CD37E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083E86-9092-46D1-816A-256FA1B06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A539ED-19A1-4259-9D80-B9233D3B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8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39B98B-6FD2-411B-9F1B-321C1F13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B630B9-62EF-4943-99F4-32B625F2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57F4F1-3BDE-413F-A014-73F7809A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29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EA444-9783-4121-A274-DF78FA55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6E2F5-B590-4C77-9814-39EB5BE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EA376B-46F9-460B-8CFA-56B5CCDBF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1D6B8F-22BE-4605-9F37-5BF6260A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DD39E5-BF78-4D8E-8C63-049D6BED9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5FDF9F-BEED-4D7E-B598-E23D83CD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4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3C877-C492-4EE5-ACC6-21BB1B94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8DBA7E-63B6-484B-8EBE-D15076F9A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CA1A79-880E-4F8F-8B43-964333E9D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802EC4-9C81-4D63-A8FF-7A7A02FB8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DEE890-6998-43B5-8667-B3CFDB7C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494CD-FB3C-490A-8FFA-972E781C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2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DECFF9-193E-4446-88DD-363576F8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B3B16-3B10-437D-B2B2-5FC195A0D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BFB95-5183-4990-A282-5B2D082CD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46BE6-6167-4E38-94EE-6442C004E323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E11825-98BB-404E-9E06-3A784D6D7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922EC-FA0B-4CDC-A95C-00940255C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24276-1A6D-482C-92A1-7423509F5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7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A21A9-E8BC-415F-A71D-B9C672E8A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37405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Neural Process Family</a:t>
            </a:r>
            <a:endParaRPr lang="ko-KR" altLang="en-US" sz="3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212873-72FB-4803-A7CE-4677354EF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altLang="ko-KR" dirty="0"/>
              <a:t>Kyeong </a:t>
            </a:r>
            <a:r>
              <a:rPr lang="en-US" altLang="ko-KR" dirty="0" err="1"/>
              <a:t>Ryeol</a:t>
            </a:r>
            <a:r>
              <a:rPr lang="en-US" altLang="ko-KR" dirty="0"/>
              <a:t>, Go</a:t>
            </a:r>
          </a:p>
          <a:p>
            <a:r>
              <a:rPr lang="en-US" altLang="ko-KR" dirty="0"/>
              <a:t>M.S. Candidate of OSI 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626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AA366F-65B5-4476-A111-1E98146E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4" y="386163"/>
            <a:ext cx="10214911" cy="5373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313645-5D80-4519-AB36-7F6EA189BA2A}"/>
              </a:ext>
            </a:extLst>
          </p:cNvPr>
          <p:cNvSpPr txBox="1"/>
          <p:nvPr/>
        </p:nvSpPr>
        <p:spPr>
          <a:xfrm>
            <a:off x="156179" y="5913281"/>
            <a:ext cx="797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High resolution task cannot be done in generative models.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Show better performance than cubic interpolation baseline.</a:t>
            </a:r>
          </a:p>
        </p:txBody>
      </p:sp>
    </p:spTree>
    <p:extLst>
      <p:ext uri="{BB962C8B-B14F-4D97-AF65-F5344CB8AC3E}">
        <p14:creationId xmlns:p14="http://schemas.microsoft.com/office/powerpoint/2010/main" val="165114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AE6248-5222-4B68-8D1E-064892D32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276350"/>
                <a:ext cx="8191717" cy="49196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ko-KR" dirty="0"/>
                  <a:t>Motivation</a:t>
                </a:r>
              </a:p>
              <a:p>
                <a:pPr lvl="2"/>
                <a:r>
                  <a:rPr lang="en-US" altLang="ko-KR" dirty="0"/>
                  <a:t>Scene representation for an intelligent agent requires the labeling by human 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Aim</a:t>
                </a:r>
              </a:p>
              <a:p>
                <a:pPr lvl="2"/>
                <a:r>
                  <a:rPr lang="en-US" altLang="ko-KR" dirty="0"/>
                  <a:t>Representation learning without human labels or domain knowledge which enables the agent to autonomously learn to understand the world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Problem scenario</a:t>
                </a:r>
              </a:p>
              <a:p>
                <a:pPr lvl="2"/>
                <a:r>
                  <a:rPr lang="en-US" altLang="ko-KR" dirty="0"/>
                  <a:t>An agent navigates a 3D scene </a:t>
                </a:r>
                <a:r>
                  <a:rPr lang="en-US" altLang="ko-KR" dirty="0" err="1"/>
                  <a:t>i</a:t>
                </a:r>
                <a:r>
                  <a:rPr lang="en-US" altLang="ko-KR" dirty="0"/>
                  <a:t> and collects K images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ko-KR" dirty="0"/>
                  <a:t> from 2D viewpoints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The network predicts the scene from an arbitrary query viewpoint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AE6248-5222-4B68-8D1E-064892D32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276350"/>
                <a:ext cx="8191717" cy="4919663"/>
              </a:xfrm>
              <a:blipFill>
                <a:blip r:embed="rId2"/>
                <a:stretch>
                  <a:fillRect t="-17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8B287B66-8912-40ED-9E63-F9F6253E06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Generative Query Networks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0A1067-CC13-47DE-B01B-4DC6E192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00"/>
          <a:stretch/>
        </p:blipFill>
        <p:spPr>
          <a:xfrm>
            <a:off x="8401268" y="1735931"/>
            <a:ext cx="3476407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5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D7BDAFF-07E1-44CE-9571-675576983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8"/>
          <a:stretch/>
        </p:blipFill>
        <p:spPr>
          <a:xfrm>
            <a:off x="315473" y="4327628"/>
            <a:ext cx="5943065" cy="22141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718D5134-3DBB-48C9-B27D-9BD3B00C04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Architecture</a:t>
            </a:r>
            <a:endParaRPr lang="ko-KR" altLang="en-US" sz="3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76432F-1C82-4280-9EB0-D4732A01E48D}"/>
              </a:ext>
            </a:extLst>
          </p:cNvPr>
          <p:cNvGrpSpPr/>
          <p:nvPr/>
        </p:nvGrpSpPr>
        <p:grpSpPr>
          <a:xfrm>
            <a:off x="104883" y="1031001"/>
            <a:ext cx="6459344" cy="3252287"/>
            <a:chOff x="2470260" y="1194174"/>
            <a:chExt cx="6459344" cy="32522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630571-7E5C-4525-8DDD-BFCA7DE9A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12" t="8017"/>
            <a:stretch/>
          </p:blipFill>
          <p:spPr>
            <a:xfrm>
              <a:off x="2481288" y="1194174"/>
              <a:ext cx="6448316" cy="32522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2D3DF-8789-40BB-A8CB-398CEE636BE6}"/>
                </a:ext>
              </a:extLst>
            </p:cNvPr>
            <p:cNvSpPr txBox="1"/>
            <p:nvPr/>
          </p:nvSpPr>
          <p:spPr>
            <a:xfrm>
              <a:off x="2470260" y="1194174"/>
              <a:ext cx="771525" cy="656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489596AE-0194-4A1C-BE9D-2809B7F5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78" y="1549949"/>
            <a:ext cx="5382664" cy="499184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94739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4D96AF5-290B-468F-BD05-6C80AD10FD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Prediction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71308A-7029-47C1-9EFA-1EB864AD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5" y="1582342"/>
            <a:ext cx="4689318" cy="4647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06CD1A-A5E8-4727-B462-456B98D0B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41" y="4501195"/>
            <a:ext cx="6282933" cy="19916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0C4046-22BC-403B-A865-A5D6A402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42" y="1326349"/>
            <a:ext cx="4428933" cy="297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4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6ACD40-AEF6-4D01-B5E5-154A52E4C4A0}"/>
              </a:ext>
            </a:extLst>
          </p:cNvPr>
          <p:cNvGrpSpPr/>
          <p:nvPr/>
        </p:nvGrpSpPr>
        <p:grpSpPr>
          <a:xfrm>
            <a:off x="42862" y="57150"/>
            <a:ext cx="12106275" cy="6743700"/>
            <a:chOff x="42862" y="57150"/>
            <a:chExt cx="12106275" cy="67437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0EC85-6A08-4920-945A-20CA0C02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" y="57150"/>
              <a:ext cx="12106275" cy="67437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82E2F5B-5001-457E-BB7C-D2ED3E6A8C86}"/>
                </a:ext>
              </a:extLst>
            </p:cNvPr>
            <p:cNvSpPr/>
            <p:nvPr/>
          </p:nvSpPr>
          <p:spPr>
            <a:xfrm>
              <a:off x="42862" y="57150"/>
              <a:ext cx="519113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11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E13DB5-C337-4339-8727-75872A5064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Representation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A122AD-B46E-4B9D-8EA5-6F70C871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6" y="1059576"/>
            <a:ext cx="3524250" cy="3082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E79041-C1FA-43B5-B5D0-D1480BD5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6" y="4020836"/>
            <a:ext cx="2914650" cy="2875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4E711A-EEF3-45D6-A491-4670CD82C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039" y="1056998"/>
            <a:ext cx="5700712" cy="4744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8537F-4D2C-427A-BD62-385BCC78EFA9}"/>
              </a:ext>
            </a:extLst>
          </p:cNvPr>
          <p:cNvSpPr txBox="1"/>
          <p:nvPr/>
        </p:nvSpPr>
        <p:spPr>
          <a:xfrm>
            <a:off x="5715001" y="597114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Algebra works in scene representation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21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3E42716-FF2C-4AE3-A9F5-3618EE2116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Data-efficient control</a:t>
            </a:r>
            <a:endParaRPr lang="ko-KR" altLang="en-US" sz="3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D06A36-8EC2-432E-A480-A5A9F6A9AEAE}"/>
              </a:ext>
            </a:extLst>
          </p:cNvPr>
          <p:cNvGrpSpPr/>
          <p:nvPr/>
        </p:nvGrpSpPr>
        <p:grpSpPr>
          <a:xfrm>
            <a:off x="1052512" y="1322231"/>
            <a:ext cx="3157538" cy="3532028"/>
            <a:chOff x="4043363" y="1285875"/>
            <a:chExt cx="3814762" cy="42672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DA7797-5FEA-44CD-B21F-56375D1AB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50860"/>
            <a:stretch/>
          </p:blipFill>
          <p:spPr>
            <a:xfrm>
              <a:off x="4043363" y="1285875"/>
              <a:ext cx="3814762" cy="42672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236F51-180C-43BA-8B83-C678722C5B0C}"/>
                </a:ext>
              </a:extLst>
            </p:cNvPr>
            <p:cNvSpPr/>
            <p:nvPr/>
          </p:nvSpPr>
          <p:spPr>
            <a:xfrm>
              <a:off x="7362825" y="1285875"/>
              <a:ext cx="485775" cy="771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631187F-E904-4A08-89D6-5F408782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37" y="1322231"/>
            <a:ext cx="5878864" cy="35320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FF9985-5A43-4BB6-91EC-67ED2E093DC7}"/>
              </a:ext>
            </a:extLst>
          </p:cNvPr>
          <p:cNvSpPr txBox="1"/>
          <p:nvPr/>
        </p:nvSpPr>
        <p:spPr>
          <a:xfrm>
            <a:off x="156178" y="5313206"/>
            <a:ext cx="11583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Goal is to learn to control a robotic arm to reach a randomly positioned colored object.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GQN is pretrained on randomized configurations from randomized viewpoints in the dome.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Controlling policy observes the scene from either fixed camera or moving camera.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Using GQN representation rather than raw pixel, required experiences decreases 4 times.</a:t>
            </a:r>
          </a:p>
        </p:txBody>
      </p:sp>
    </p:spTree>
    <p:extLst>
      <p:ext uri="{BB962C8B-B14F-4D97-AF65-F5344CB8AC3E}">
        <p14:creationId xmlns:p14="http://schemas.microsoft.com/office/powerpoint/2010/main" val="132586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37135F-B5EA-408B-8AF0-D048E238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62404"/>
            <a:ext cx="5762626" cy="18224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B2DBBA-F6CC-4FDC-9886-7B3AB65B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986204"/>
            <a:ext cx="5763094" cy="2076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AD762-EEAE-43A2-9ABC-199068CF5B91}"/>
              </a:ext>
            </a:extLst>
          </p:cNvPr>
          <p:cNvSpPr txBox="1"/>
          <p:nvPr/>
        </p:nvSpPr>
        <p:spPr>
          <a:xfrm>
            <a:off x="1647825" y="1273176"/>
            <a:ext cx="26955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Generative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B6A61-0C09-4BB9-9C71-2772BDC34CAD}"/>
              </a:ext>
            </a:extLst>
          </p:cNvPr>
          <p:cNvSpPr txBox="1"/>
          <p:nvPr/>
        </p:nvSpPr>
        <p:spPr>
          <a:xfrm>
            <a:off x="7601184" y="1273176"/>
            <a:ext cx="269557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Inference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4A7424-6267-446E-A426-F175A7311039}"/>
              </a:ext>
            </a:extLst>
          </p:cNvPr>
          <p:cNvSpPr/>
          <p:nvPr/>
        </p:nvSpPr>
        <p:spPr>
          <a:xfrm>
            <a:off x="3263900" y="2962275"/>
            <a:ext cx="1790700" cy="279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887CA4-F2DD-4820-8A02-36CBB65DA4BA}"/>
              </a:ext>
            </a:extLst>
          </p:cNvPr>
          <p:cNvSpPr/>
          <p:nvPr/>
        </p:nvSpPr>
        <p:spPr>
          <a:xfrm>
            <a:off x="9394825" y="3451225"/>
            <a:ext cx="1943100" cy="279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79BCDF-5F13-4800-B81A-5EB3EF2EDACA}"/>
                  </a:ext>
                </a:extLst>
              </p:cNvPr>
              <p:cNvSpPr txBox="1"/>
              <p:nvPr/>
            </p:nvSpPr>
            <p:spPr>
              <a:xfrm>
                <a:off x="156178" y="5025749"/>
                <a:ext cx="11959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sz="2000" dirty="0">
                    <a:solidFill>
                      <a:schemeClr val="accent1"/>
                    </a:solidFill>
                  </a:rPr>
                  <a:t>Latent variable z is sampled from the distribution that is conditioned on target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chemeClr val="accent1"/>
                    </a:solidFill>
                  </a:rPr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2000" dirty="0">
                    <a:solidFill>
                      <a:schemeClr val="accent1"/>
                    </a:solidFill>
                  </a:rPr>
                  <a:t>Different target inputs take different latent variable, which results in inconsistent target outputs.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79BCDF-5F13-4800-B81A-5EB3EF2ED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8" y="5025749"/>
                <a:ext cx="11959622" cy="707886"/>
              </a:xfrm>
              <a:prstGeom prst="rect">
                <a:avLst/>
              </a:prstGeom>
              <a:blipFill>
                <a:blip r:embed="rId4"/>
                <a:stretch>
                  <a:fillRect l="-714" t="-10256" b="-17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35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6E72EE-0C56-4DFC-9630-DEE43C3AA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9593"/>
          <a:stretch/>
        </p:blipFill>
        <p:spPr>
          <a:xfrm>
            <a:off x="105816" y="1335801"/>
            <a:ext cx="7943850" cy="231871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A1A88CE-BD9C-4465-BBAB-BABC5AB1917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Consistent Generative Query Networks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45275-7C38-4AC4-986B-94789CAACD20}"/>
              </a:ext>
            </a:extLst>
          </p:cNvPr>
          <p:cNvSpPr txBox="1"/>
          <p:nvPr/>
        </p:nvSpPr>
        <p:spPr>
          <a:xfrm>
            <a:off x="7600950" y="1525660"/>
            <a:ext cx="4114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Just as Neural Processes, a sampled latent variable is shared among target inputs.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Pixel variance plays the same role as KL-annealing to handle posterior collapse.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CDA57A-9C20-4769-A9C3-163031B6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4" y="3720546"/>
            <a:ext cx="7943851" cy="30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1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5BBA21-74C4-4E2B-B07E-55811E4AD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Motivation</a:t>
                </a:r>
              </a:p>
              <a:p>
                <a:pPr lvl="1"/>
                <a:r>
                  <a:rPr lang="en-US" altLang="ko-KR" dirty="0"/>
                  <a:t>Temporal dynamics may exist in a sequence of stochastic processes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Aim</a:t>
                </a:r>
              </a:p>
              <a:p>
                <a:pPr lvl="1"/>
                <a:r>
                  <a:rPr lang="en-US" altLang="ko-KR" dirty="0"/>
                  <a:t>Generalization of neural process</a:t>
                </a:r>
              </a:p>
              <a:p>
                <a:pPr lvl="1"/>
                <a:r>
                  <a:rPr lang="en-US" altLang="ko-KR" dirty="0"/>
                  <a:t>Meta-transfer learning for a sequence of stochastic processes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Problem Scenario</a:t>
                </a:r>
              </a:p>
              <a:p>
                <a:pPr lvl="1"/>
                <a:r>
                  <a:rPr lang="en-US" altLang="ko-KR" dirty="0"/>
                  <a:t>Consider a sequence of stochastic processes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’s are modeled in neural process framework by further considering the temporal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5BBA21-74C4-4E2B-B07E-55811E4AD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  <a:blipFill>
                <a:blip r:embed="rId2"/>
                <a:stretch>
                  <a:fillRect l="-1043" t="-2117" r="-1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97E55B46-5CC5-46EB-9508-B008F188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3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Sequential Neural Process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298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77023D1-43D4-45B7-9E01-AF0EC2B7B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533526"/>
            <a:ext cx="11049000" cy="485944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Conditional Neural Processes (CNP)</a:t>
            </a:r>
          </a:p>
          <a:p>
            <a:r>
              <a:rPr lang="en-US" altLang="ko-KR" sz="2400" dirty="0"/>
              <a:t>Neural Processes (NP)</a:t>
            </a:r>
          </a:p>
          <a:p>
            <a:r>
              <a:rPr lang="en-US" altLang="ko-KR" sz="2400" dirty="0"/>
              <a:t>Attentive Neural Processes (ANP)</a:t>
            </a:r>
          </a:p>
          <a:p>
            <a:endParaRPr lang="en-US" altLang="ko-KR" sz="2400" dirty="0"/>
          </a:p>
          <a:p>
            <a:r>
              <a:rPr lang="en-US" altLang="ko-KR" sz="2400" dirty="0"/>
              <a:t>Generative Query Networks (GQN)</a:t>
            </a:r>
          </a:p>
          <a:p>
            <a:r>
              <a:rPr lang="en-US" altLang="ko-KR" sz="2400" dirty="0"/>
              <a:t>Consistent Generative Query Networks (JUMP)</a:t>
            </a:r>
          </a:p>
          <a:p>
            <a:endParaRPr lang="en-US" altLang="ko-KR" sz="2400" dirty="0"/>
          </a:p>
          <a:p>
            <a:r>
              <a:rPr lang="en-US" altLang="ko-KR" sz="2400" dirty="0"/>
              <a:t>Sequential Neural Process (SNP)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680E03-3CC7-4C66-98EE-EEFDB9F2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3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Contents</a:t>
            </a:r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A4626-BFAD-41DF-8DC0-BF363EB81F48}"/>
              </a:ext>
            </a:extLst>
          </p:cNvPr>
          <p:cNvSpPr txBox="1"/>
          <p:nvPr/>
        </p:nvSpPr>
        <p:spPr>
          <a:xfrm>
            <a:off x="7943854" y="2232517"/>
            <a:ext cx="37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Stochastic Process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068C8-0B19-4A95-A0B3-AECAAD92F0DE}"/>
              </a:ext>
            </a:extLst>
          </p:cNvPr>
          <p:cNvSpPr txBox="1"/>
          <p:nvPr/>
        </p:nvSpPr>
        <p:spPr>
          <a:xfrm>
            <a:off x="7943854" y="3456475"/>
            <a:ext cx="379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 Scene representation </a:t>
            </a:r>
          </a:p>
          <a:p>
            <a:pPr algn="ctr"/>
            <a:r>
              <a:rPr lang="en-US" altLang="ko-KR" dirty="0"/>
              <a:t>Video prediction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E3D67-1B26-4DC6-A32D-6BFB27652012}"/>
              </a:ext>
            </a:extLst>
          </p:cNvPr>
          <p:cNvSpPr txBox="1"/>
          <p:nvPr/>
        </p:nvSpPr>
        <p:spPr>
          <a:xfrm>
            <a:off x="8010529" y="4695736"/>
            <a:ext cx="379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Temporal dynamics</a:t>
            </a:r>
          </a:p>
        </p:txBody>
      </p:sp>
    </p:spTree>
    <p:extLst>
      <p:ext uri="{BB962C8B-B14F-4D97-AF65-F5344CB8AC3E}">
        <p14:creationId xmlns:p14="http://schemas.microsoft.com/office/powerpoint/2010/main" val="350624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4EB91E2-7320-4964-B4B6-E74E2709D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3533"/>
                <a:ext cx="10515600" cy="498343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/>
                  <a:t>Neural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r>
                  <a:rPr lang="en-US" altLang="ko-KR" b="1" dirty="0"/>
                  <a:t>Sequential Neural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Generative Query Networks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Consistent Generative Query Networks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∏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r>
                  <a:rPr lang="en-US" altLang="ko-KR" b="1" dirty="0"/>
                  <a:t>Temporal Generative Query Networks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d>
                        <m:nary>
                          <m:naryPr>
                            <m:chr m:val="∏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4EB91E2-7320-4964-B4B6-E74E2709D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3533"/>
                <a:ext cx="10515600" cy="4983430"/>
              </a:xfrm>
              <a:blipFill>
                <a:blip r:embed="rId2"/>
                <a:stretch>
                  <a:fillRect l="-812" t="-6487" b="-17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66BBE663-BC33-46A6-B03A-E6FBBB8D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3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Model Comparison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257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1F48DC-FAC8-4683-B0A4-0F15FF9075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93533"/>
                <a:ext cx="10753725" cy="498343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/>
                  <a:t>SNP ELBO</a:t>
                </a:r>
              </a:p>
              <a:p>
                <a:pPr lvl="1"/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br>
                  <a:rPr lang="en-US" altLang="ko-KR" dirty="0"/>
                </a:br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/>
                  <a:t>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Posterior Dropout ELBO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Transition collapse : Tendency to ignore the context information in the transition model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Restricting the latent information while maintaining reconstruction quality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‖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br>
                  <a:rPr lang="en-US" altLang="ko-KR" dirty="0"/>
                </a:br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/>
                  <a:t>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𝑜𝑡h𝑒𝑟𝑤𝑖𝑠𝑒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Total Loss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914400" lvl="2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1F48DC-FAC8-4683-B0A4-0F15FF907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93533"/>
                <a:ext cx="10753725" cy="4983430"/>
              </a:xfrm>
              <a:blipFill>
                <a:blip r:embed="rId2"/>
                <a:stretch>
                  <a:fillRect l="-623" t="-2815" b="-22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4926E933-A058-4EFC-983A-98C09255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35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Loss function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23426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BB01D5-544C-4F31-A195-94FEF123CD3F}"/>
                  </a:ext>
                </a:extLst>
              </p:cNvPr>
              <p:cNvSpPr txBox="1"/>
              <p:nvPr/>
            </p:nvSpPr>
            <p:spPr>
              <a:xfrm>
                <a:off x="968911" y="611624"/>
                <a:ext cx="429286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- Synthetic data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from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gaussian process</a:t>
                </a:r>
              </a:p>
              <a:p>
                <a:r>
                  <a:rPr lang="en-US" altLang="ko-KR" b="0" dirty="0"/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b="0" dirty="0">
                    <a:ea typeface="Cambria Math" panose="02040503050406030204" pitchFamily="18" charset="0"/>
                  </a:rPr>
                  <a:t> are randomly drawn at t=0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Task (a) and (b)</a:t>
                </a:r>
              </a:p>
              <a:p>
                <a:r>
                  <a:rPr lang="en-US" altLang="ko-KR" dirty="0"/>
                  <a:t>  context ~ [5,50](50%) or 0(50%)</a:t>
                </a:r>
              </a:p>
              <a:p>
                <a:r>
                  <a:rPr lang="en-US" altLang="ko-KR" dirty="0"/>
                  <a:t>  target ~ [0, 50-context]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Task (c)</a:t>
                </a:r>
              </a:p>
              <a:p>
                <a:r>
                  <a:rPr lang="en-US" altLang="ko-KR" dirty="0"/>
                  <a:t>  context : 1(90%) or 0(10%)</a:t>
                </a:r>
              </a:p>
              <a:p>
                <a:r>
                  <a:rPr lang="en-US" altLang="ko-KR" dirty="0"/>
                  <a:t>  target ~ [0, 10-context]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BB01D5-544C-4F31-A195-94FEF123C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11" y="611624"/>
                <a:ext cx="4292869" cy="2862322"/>
              </a:xfrm>
              <a:prstGeom prst="rect">
                <a:avLst/>
              </a:prstGeom>
              <a:blipFill>
                <a:blip r:embed="rId2"/>
                <a:stretch>
                  <a:fillRect l="-1278" t="-1064" r="-1420" b="-23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396658-68E3-4B0E-995E-A8B2CDF444BE}"/>
              </a:ext>
            </a:extLst>
          </p:cNvPr>
          <p:cNvGrpSpPr/>
          <p:nvPr/>
        </p:nvGrpSpPr>
        <p:grpSpPr>
          <a:xfrm>
            <a:off x="6116788" y="611624"/>
            <a:ext cx="5998210" cy="5577420"/>
            <a:chOff x="3381056" y="561073"/>
            <a:chExt cx="7137507" cy="668176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B6D307-9886-43F8-8CED-92701B8CE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0306" y="561073"/>
              <a:ext cx="7118257" cy="240350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D68E6CB-7273-4A9D-93BF-41CAAE52F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1056" y="2829829"/>
              <a:ext cx="7058126" cy="206943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0F50FDF-FDC0-4CAA-86D2-C421CA8E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1056" y="4957014"/>
              <a:ext cx="7128092" cy="2285826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8A31F703-46D9-4D0E-A9D4-5F1596E41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537"/>
          <a:stretch/>
        </p:blipFill>
        <p:spPr>
          <a:xfrm>
            <a:off x="3115346" y="3927107"/>
            <a:ext cx="2999349" cy="22619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F0D2C4-6506-4011-B9F3-38D2639F83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057"/>
          <a:stretch/>
        </p:blipFill>
        <p:spPr>
          <a:xfrm>
            <a:off x="7736" y="3927108"/>
            <a:ext cx="3166196" cy="23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69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CDE9C09-D61E-4D0A-8A74-F9A2BA2228A1}"/>
              </a:ext>
            </a:extLst>
          </p:cNvPr>
          <p:cNvGrpSpPr/>
          <p:nvPr/>
        </p:nvGrpSpPr>
        <p:grpSpPr>
          <a:xfrm>
            <a:off x="0" y="1824435"/>
            <a:ext cx="12105371" cy="4915903"/>
            <a:chOff x="0" y="111135"/>
            <a:chExt cx="12105371" cy="49159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8B16E3-D6FE-4F6C-83A0-70035440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1135"/>
              <a:ext cx="6058057" cy="465862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671F66-89C9-40EA-A2EC-5577466B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9439" y="111135"/>
              <a:ext cx="5925932" cy="491590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6179CE-0EDB-4D9C-A28D-A5873A202499}"/>
              </a:ext>
            </a:extLst>
          </p:cNvPr>
          <p:cNvSpPr txBox="1"/>
          <p:nvPr/>
        </p:nvSpPr>
        <p:spPr>
          <a:xfrm>
            <a:off x="2127183" y="736766"/>
            <a:ext cx="194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Prediction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8907F-2DFE-48F1-A3B1-86F65959BDC6}"/>
              </a:ext>
            </a:extLst>
          </p:cNvPr>
          <p:cNvSpPr txBox="1"/>
          <p:nvPr/>
        </p:nvSpPr>
        <p:spPr>
          <a:xfrm>
            <a:off x="8170253" y="736766"/>
            <a:ext cx="194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Tracking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13E84-C48D-4DA8-935A-8AEAF09F0D6B}"/>
              </a:ext>
            </a:extLst>
          </p:cNvPr>
          <p:cNvSpPr txBox="1"/>
          <p:nvPr/>
        </p:nvSpPr>
        <p:spPr>
          <a:xfrm>
            <a:off x="0" y="1153429"/>
            <a:ext cx="601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 to 4 observations in first 5 steps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AF49-15C1-4E0F-9EAE-5B3DFEB18A91}"/>
              </a:ext>
            </a:extLst>
          </p:cNvPr>
          <p:cNvSpPr txBox="1"/>
          <p:nvPr/>
        </p:nvSpPr>
        <p:spPr>
          <a:xfrm>
            <a:off x="6179439" y="1153429"/>
            <a:ext cx="592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 to 2 observations in every step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74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6B1FBA-3494-4AD2-BD57-84E045ED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8" y="-21049"/>
            <a:ext cx="10722543" cy="33470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01257-3DFF-4A0A-B997-76F43823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5972"/>
            <a:ext cx="12192000" cy="34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11090"/>
                <a:ext cx="11049000" cy="3253329"/>
              </a:xfrm>
            </p:spPr>
            <p:txBody>
              <a:bodyPr>
                <a:normAutofit fontScale="92500" lnSpcReduction="20000"/>
              </a:bodyPr>
              <a:lstStyle/>
              <a:p>
                <a:pPr lvl="1"/>
                <a:r>
                  <a:rPr lang="en-US" altLang="ko-KR" dirty="0"/>
                  <a:t>Motivation</a:t>
                </a:r>
              </a:p>
              <a:p>
                <a:pPr lvl="2"/>
                <a:r>
                  <a:rPr lang="en-US" altLang="ko-KR" dirty="0"/>
                  <a:t>Naïve Neural Network - No adaptation to test data</a:t>
                </a:r>
              </a:p>
              <a:p>
                <a:pPr lvl="2"/>
                <a:r>
                  <a:rPr lang="en-US" altLang="ko-KR" dirty="0"/>
                  <a:t>Gaussian Process - Computationally expensive for computing predictive posterior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Aim</a:t>
                </a:r>
              </a:p>
              <a:p>
                <a:pPr lvl="2"/>
                <a:r>
                  <a:rPr lang="en-US" altLang="ko-KR" dirty="0"/>
                  <a:t>Devise a neural network based stochastic process that enables fast adaptation</a:t>
                </a:r>
              </a:p>
              <a:p>
                <a:pPr marL="914400" lvl="2" indent="0">
                  <a:buNone/>
                </a:pPr>
                <a:r>
                  <a:rPr lang="en-US" altLang="ko-KR" dirty="0"/>
                  <a:t>   ( a distribution D of functions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such that f ~ D)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Problem scenario</a:t>
                </a:r>
              </a:p>
              <a:p>
                <a:pPr lvl="2"/>
                <a:r>
                  <a:rPr lang="en-US" altLang="ko-KR" dirty="0"/>
                  <a:t>divide the dataset into context set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dirty="0"/>
                  <a:t> and target set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learn a conditional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F2E878-0B7D-46B4-ABF8-FC8389923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11090"/>
                <a:ext cx="11049000" cy="3253329"/>
              </a:xfrm>
              <a:blipFill>
                <a:blip r:embed="rId2"/>
                <a:stretch>
                  <a:fillRect t="-4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12D2D2F-C158-4113-8BD1-B9A80B5D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18" y="1021476"/>
            <a:ext cx="4608163" cy="226617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088B260-B0D1-4DA2-B36C-6518DC4361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5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Family of Neural Processes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14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FA47240-825A-404A-92A0-2B21CB10F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758" y="892122"/>
                <a:ext cx="11579191" cy="554831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ko-KR" dirty="0"/>
                  <a:t>How to enable adaptation</a:t>
                </a:r>
              </a:p>
              <a:p>
                <a:pPr lvl="2"/>
                <a:r>
                  <a:rPr lang="en-US" altLang="ko-KR" dirty="0"/>
                  <a:t>Context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/>
                  <a:t>) is fed to encoder and extract the global representation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 by aggregator</a:t>
                </a:r>
              </a:p>
              <a:p>
                <a:pPr lvl="2"/>
                <a:r>
                  <a:rPr lang="en-US" altLang="ko-KR" dirty="0"/>
                  <a:t>Target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) is fed to decoder with r for locally predicting Target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/>
                  <a:t>)  </a:t>
                </a:r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Where does the stochasticity of function f come from?</a:t>
                </a:r>
              </a:p>
              <a:p>
                <a:pPr lvl="2"/>
                <a:r>
                  <a:rPr lang="en-US" altLang="ko-KR" dirty="0"/>
                  <a:t>Context and Target split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b="1" dirty="0"/>
                  <a:t>Conditional Neural Process</a:t>
                </a:r>
              </a:p>
              <a:p>
                <a:pPr marL="914400" lvl="2" indent="0">
                  <a:buNone/>
                </a:pPr>
                <a:r>
                  <a:rPr lang="en-US" altLang="ko-KR" dirty="0"/>
                  <a:t>(+ Introducing a stochastic latent variable z as in VAE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b="1" dirty="0"/>
                  <a:t>Neural Processes</a:t>
                </a:r>
                <a:r>
                  <a:rPr lang="en-US" altLang="ko-KR" dirty="0"/>
                  <a:t>)</a:t>
                </a:r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Improving Expressiveness</a:t>
                </a:r>
              </a:p>
              <a:p>
                <a:pPr lvl="2"/>
                <a:r>
                  <a:rPr lang="en-US" altLang="ko-KR" dirty="0"/>
                  <a:t>Utilizing attention mechanism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b="1" dirty="0"/>
                  <a:t>Attentive Neural Process</a:t>
                </a:r>
              </a:p>
              <a:p>
                <a:pPr marL="914400" lvl="2" indent="0">
                  <a:buNone/>
                </a:pPr>
                <a:endParaRPr lang="en-US" altLang="ko-KR" b="1" dirty="0"/>
              </a:p>
              <a:p>
                <a:pPr marL="914400" lvl="2" indent="0">
                  <a:buNone/>
                </a:pPr>
                <a:endParaRPr lang="en-US" altLang="ko-KR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FA47240-825A-404A-92A0-2B21CB10F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758" y="892122"/>
                <a:ext cx="11579191" cy="5548313"/>
              </a:xfrm>
              <a:blipFill>
                <a:blip r:embed="rId2"/>
                <a:stretch>
                  <a:fillRect t="-15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51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A3A4A7-71FC-4D27-92AC-3211A9BB2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988957" y="3263965"/>
            <a:ext cx="5708960" cy="359403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BF93797-F9FE-442D-8FCC-E2331E6C4DA6}"/>
              </a:ext>
            </a:extLst>
          </p:cNvPr>
          <p:cNvGrpSpPr/>
          <p:nvPr/>
        </p:nvGrpSpPr>
        <p:grpSpPr>
          <a:xfrm>
            <a:off x="346511" y="182881"/>
            <a:ext cx="5210175" cy="3108357"/>
            <a:chOff x="3490912" y="114300"/>
            <a:chExt cx="5210175" cy="310835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7F68E1D-21AF-48C2-9728-D05CF4C6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0912" y="488982"/>
              <a:ext cx="5210175" cy="27336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F4B8A7-A4BF-42B3-BAC3-61AE031863D9}"/>
                </a:ext>
              </a:extLst>
            </p:cNvPr>
            <p:cNvSpPr txBox="1"/>
            <p:nvPr/>
          </p:nvSpPr>
          <p:spPr>
            <a:xfrm>
              <a:off x="3571876" y="114300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CONDITIONAL NEURAL PROCESS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9EDAD8-871D-40A1-8AF2-31D990128F36}"/>
              </a:ext>
            </a:extLst>
          </p:cNvPr>
          <p:cNvGrpSpPr/>
          <p:nvPr/>
        </p:nvGrpSpPr>
        <p:grpSpPr>
          <a:xfrm>
            <a:off x="6189948" y="182881"/>
            <a:ext cx="5689019" cy="2999537"/>
            <a:chOff x="222284" y="3417106"/>
            <a:chExt cx="5689019" cy="29995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A8CED6-0A26-452E-9585-24B3327A3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84" y="3956189"/>
              <a:ext cx="5689019" cy="24604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5DBFE0-1A6B-43F4-B650-FDBBEC850A38}"/>
                </a:ext>
              </a:extLst>
            </p:cNvPr>
            <p:cNvSpPr txBox="1"/>
            <p:nvPr/>
          </p:nvSpPr>
          <p:spPr>
            <a:xfrm>
              <a:off x="222284" y="3417106"/>
              <a:ext cx="407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NEURAL PROCESS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36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10AC1943-5B74-4039-A091-CBE3A25E9B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824" y="1068405"/>
                <a:ext cx="10827619" cy="52938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ko-KR" dirty="0"/>
                  <a:t>Attention mechanism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𝑞𝑢𝑒𝑟𝑦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𝑘𝑒𝑦𝑠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𝑣𝑎𝑙𝑢𝑒𝑠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Among contexts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) (or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among target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3"/>
                <a:r>
                  <a:rPr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 attention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ko-KR" sz="2000" dirty="0"/>
              </a:p>
              <a:p>
                <a:pPr lvl="3"/>
                <a:endParaRPr lang="en-US" altLang="ko-KR" sz="2000" dirty="0"/>
              </a:p>
              <a:p>
                <a:pPr lvl="2"/>
                <a:r>
                  <a:rPr lang="en-US" altLang="ko-KR" dirty="0"/>
                  <a:t>Between context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) and target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pPr lvl="3"/>
                <a:r>
                  <a:rPr lang="en-US" altLang="ko-KR" dirty="0"/>
                  <a:t>Cross attention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marL="1371600" lvl="3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How does it approximate Gaussian Process?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</a:rPr>
                </a:br>
                <a:r>
                  <a:rPr lang="en-US" altLang="ko-KR" i="1" dirty="0">
                    <a:latin typeface="Cambria Math" panose="02040503050406030204" pitchFamily="18" charset="0"/>
                  </a:rPr>
                  <a:t> 		 	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10AC1943-5B74-4039-A091-CBE3A25E9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24" y="1068405"/>
                <a:ext cx="10827619" cy="5293894"/>
              </a:xfrm>
              <a:prstGeom prst="rect">
                <a:avLst/>
              </a:prstGeom>
              <a:blipFill>
                <a:blip r:embed="rId2"/>
                <a:stretch>
                  <a:fillRect t="-1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F8637B6F-7071-44E6-A7C5-B001C7C10547}"/>
              </a:ext>
            </a:extLst>
          </p:cNvPr>
          <p:cNvGrpSpPr/>
          <p:nvPr/>
        </p:nvGrpSpPr>
        <p:grpSpPr>
          <a:xfrm>
            <a:off x="2530685" y="2890780"/>
            <a:ext cx="8069352" cy="1363589"/>
            <a:chOff x="261937" y="3988974"/>
            <a:chExt cx="11668125" cy="19717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B5EFAC-B493-4328-AB0F-6400AFE26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470"/>
            <a:stretch/>
          </p:blipFill>
          <p:spPr>
            <a:xfrm>
              <a:off x="261937" y="3988974"/>
              <a:ext cx="11668125" cy="49524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C979EAC-CE89-4A5A-B1EA-9B93BB19C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5" t="11872" r="398"/>
            <a:stretch/>
          </p:blipFill>
          <p:spPr>
            <a:xfrm>
              <a:off x="273633" y="4506616"/>
              <a:ext cx="8111013" cy="4952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5516516-179C-450B-A663-15605443D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7"/>
            <a:stretch/>
          </p:blipFill>
          <p:spPr>
            <a:xfrm>
              <a:off x="261937" y="4979621"/>
              <a:ext cx="9383779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033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95B31-7A57-410A-AD03-F3ABCCB93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949" y="913221"/>
                <a:ext cx="10904619" cy="5031557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ko-KR" dirty="0"/>
                  <a:t>Loss function</a:t>
                </a:r>
              </a:p>
              <a:p>
                <a:pPr lvl="2"/>
                <a:r>
                  <a:rPr lang="en-US" altLang="ko-KR" dirty="0"/>
                  <a:t>CNP 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(A)NP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(,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),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q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b="1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Strength</a:t>
                </a:r>
              </a:p>
              <a:p>
                <a:pPr lvl="2"/>
                <a:r>
                  <a:rPr lang="en-US" altLang="ko-KR" b="1" dirty="0"/>
                  <a:t>Scalability</a:t>
                </a:r>
                <a:r>
                  <a:rPr lang="en-US" altLang="ko-KR" dirty="0"/>
                  <a:t> : computation scales linearly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ko-KR" dirty="0"/>
                  <a:t> in CNP and NP</a:t>
                </a:r>
              </a:p>
              <a:p>
                <a:pPr marL="914400" lvl="2" indent="0">
                  <a:buNone/>
                </a:pPr>
                <a:r>
                  <a:rPr lang="en-US" altLang="ko-KR" b="0" dirty="0"/>
                  <a:t> 	        (GP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, ANP 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b="1" dirty="0"/>
                  <a:t>Flexibility</a:t>
                </a:r>
                <a:r>
                  <a:rPr lang="en-US" altLang="ko-KR" dirty="0"/>
                  <a:t> : A wide variety of family of distribution can be defined</a:t>
                </a:r>
              </a:p>
              <a:p>
                <a:pPr marL="2286000" lvl="5" indent="0">
                  <a:buNone/>
                </a:pPr>
                <a:r>
                  <a:rPr lang="en-US" altLang="ko-KR" dirty="0"/>
                  <a:t>   (arbitrary number of contexts and targets is okay)</a:t>
                </a:r>
              </a:p>
              <a:p>
                <a:pPr lvl="2"/>
                <a:r>
                  <a:rPr lang="en-US" altLang="ko-KR" b="1" dirty="0"/>
                  <a:t>Permutation invariance</a:t>
                </a:r>
                <a:r>
                  <a:rPr lang="en-US" altLang="ko-KR" dirty="0"/>
                  <a:t> : target predictions are order invariant in the contexts</a:t>
                </a:r>
              </a:p>
              <a:p>
                <a:pPr marL="2286000" lvl="5" indent="0">
                  <a:buNone/>
                </a:pPr>
                <a:r>
                  <a:rPr lang="en-US" altLang="ko-KR" dirty="0"/>
                  <a:t>   (mean function or cross-attention)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95B31-7A57-410A-AD03-F3ABCCB93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949" y="913221"/>
                <a:ext cx="10904619" cy="5031557"/>
              </a:xfrm>
              <a:blipFill>
                <a:blip r:embed="rId2"/>
                <a:stretch>
                  <a:fillRect t="-1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29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AECC9B2-39A6-4533-8EDD-C01377F94F7E}"/>
              </a:ext>
            </a:extLst>
          </p:cNvPr>
          <p:cNvSpPr txBox="1"/>
          <p:nvPr/>
        </p:nvSpPr>
        <p:spPr>
          <a:xfrm>
            <a:off x="156179" y="3920849"/>
            <a:ext cx="75247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Variance decreases as the number of contexts increases.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Variance of CNP is sharper than that of GP.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CNP is deterministic if contexts and targets are fixed.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(A)NP can sample multiple functions by sampling different z.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NP is highly variable comparing to GP and CNP.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NP is underfitted even at predictions on context points.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ANP resolved the underfitting issue on NP.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ANP show nice convergence in terms of iterations and time.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0F3FCC-8DD1-48C5-971F-97827AF7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9" y="202723"/>
            <a:ext cx="5583992" cy="3652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801DDF-FA0A-4743-95E5-B0EDA536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041" y="202723"/>
            <a:ext cx="5379128" cy="365278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AEB7D77-9E4D-4CBE-A52A-EF779F619E1F}"/>
              </a:ext>
            </a:extLst>
          </p:cNvPr>
          <p:cNvGrpSpPr/>
          <p:nvPr/>
        </p:nvGrpSpPr>
        <p:grpSpPr>
          <a:xfrm>
            <a:off x="7758994" y="3920849"/>
            <a:ext cx="3859176" cy="2529903"/>
            <a:chOff x="950377" y="297831"/>
            <a:chExt cx="7752019" cy="439213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19FE36F-16D8-4339-ADF0-3D5D56201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1316" y="788641"/>
              <a:ext cx="2501080" cy="193833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1DB003-C998-42C6-92BC-2721F18F4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377" y="759764"/>
              <a:ext cx="2584450" cy="193833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F931004-E98B-4408-9FBD-130C65F52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4918" y="759764"/>
              <a:ext cx="2546305" cy="196721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066FDBC-F52E-4FA4-AC2E-2F6879AB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377" y="2729141"/>
              <a:ext cx="2584450" cy="194934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C715986-B50C-413E-9770-524FE2594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4918" y="2746730"/>
              <a:ext cx="2546305" cy="194323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538F062-9E68-4348-91CD-36421158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01312" y="2746732"/>
              <a:ext cx="2489002" cy="192064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8C2DA0-82DB-4042-A3FB-813E9D0D0A57}"/>
                </a:ext>
              </a:extLst>
            </p:cNvPr>
            <p:cNvSpPr txBox="1"/>
            <p:nvPr/>
          </p:nvSpPr>
          <p:spPr>
            <a:xfrm>
              <a:off x="1517626" y="297831"/>
              <a:ext cx="1473199" cy="439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GP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4584F7-117F-497A-B8BB-3AB5CDA567EB}"/>
                </a:ext>
              </a:extLst>
            </p:cNvPr>
            <p:cNvSpPr txBox="1"/>
            <p:nvPr/>
          </p:nvSpPr>
          <p:spPr>
            <a:xfrm>
              <a:off x="4103656" y="297831"/>
              <a:ext cx="1473199" cy="439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CNP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A8467D-4ED8-4B6D-A08B-21DC0CB94952}"/>
                </a:ext>
              </a:extLst>
            </p:cNvPr>
            <p:cNvSpPr txBox="1"/>
            <p:nvPr/>
          </p:nvSpPr>
          <p:spPr>
            <a:xfrm>
              <a:off x="6715255" y="297831"/>
              <a:ext cx="1473199" cy="439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NP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353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9E4D05-06E1-49E7-B97F-D9CC10CC31B1}"/>
              </a:ext>
            </a:extLst>
          </p:cNvPr>
          <p:cNvGrpSpPr/>
          <p:nvPr/>
        </p:nvGrpSpPr>
        <p:grpSpPr>
          <a:xfrm>
            <a:off x="148532" y="181675"/>
            <a:ext cx="11826606" cy="3516684"/>
            <a:chOff x="148532" y="1625469"/>
            <a:chExt cx="11826606" cy="351668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319E6FE-C2DD-4079-B58D-4BC9E93AC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469"/>
            <a:stretch/>
          </p:blipFill>
          <p:spPr>
            <a:xfrm>
              <a:off x="148532" y="2179468"/>
              <a:ext cx="3862144" cy="296268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0C108FA-0DA8-4975-A0DA-E7197EC29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812" b="23812"/>
            <a:stretch/>
          </p:blipFill>
          <p:spPr>
            <a:xfrm>
              <a:off x="4081113" y="2179468"/>
              <a:ext cx="3938695" cy="294256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2B49442-4C92-484D-96B4-2465CE278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940" b="23812"/>
            <a:stretch/>
          </p:blipFill>
          <p:spPr>
            <a:xfrm>
              <a:off x="8019808" y="2179467"/>
              <a:ext cx="3955330" cy="2962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E2EA92-3503-4FDB-84FC-D2125E44D4C4}"/>
                </a:ext>
              </a:extLst>
            </p:cNvPr>
            <p:cNvSpPr txBox="1"/>
            <p:nvPr/>
          </p:nvSpPr>
          <p:spPr>
            <a:xfrm>
              <a:off x="1390742" y="1625469"/>
              <a:ext cx="1570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CNP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A4597D-0D3C-4E10-92AA-E0E0497C16B3}"/>
                </a:ext>
              </a:extLst>
            </p:cNvPr>
            <p:cNvSpPr txBox="1"/>
            <p:nvPr/>
          </p:nvSpPr>
          <p:spPr>
            <a:xfrm>
              <a:off x="5407138" y="1625469"/>
              <a:ext cx="1570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NP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511CDB-0F31-4D66-9AFB-854D710CECFC}"/>
                </a:ext>
              </a:extLst>
            </p:cNvPr>
            <p:cNvSpPr txBox="1"/>
            <p:nvPr/>
          </p:nvSpPr>
          <p:spPr>
            <a:xfrm>
              <a:off x="9308611" y="1625469"/>
              <a:ext cx="1570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ANP</a:t>
              </a:r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96A89B-A111-462C-A484-44A08AB51BD9}"/>
              </a:ext>
            </a:extLst>
          </p:cNvPr>
          <p:cNvGrpSpPr/>
          <p:nvPr/>
        </p:nvGrpSpPr>
        <p:grpSpPr>
          <a:xfrm>
            <a:off x="8187199" y="4171783"/>
            <a:ext cx="3572888" cy="2443162"/>
            <a:chOff x="8402250" y="4273008"/>
            <a:chExt cx="3572888" cy="244316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ECB242B-8CA7-4CD3-ADD4-EC7BF8082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84"/>
            <a:stretch/>
          </p:blipFill>
          <p:spPr>
            <a:xfrm>
              <a:off x="8737600" y="4273008"/>
              <a:ext cx="3237538" cy="244316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B5D730-17DF-4320-8F40-2C335234A26D}"/>
                </a:ext>
              </a:extLst>
            </p:cNvPr>
            <p:cNvSpPr txBox="1"/>
            <p:nvPr/>
          </p:nvSpPr>
          <p:spPr>
            <a:xfrm rot="16200000">
              <a:off x="7721600" y="5148851"/>
              <a:ext cx="1638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Log prob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7C8075-F08E-47EC-A2C1-2545A8401CCE}"/>
              </a:ext>
            </a:extLst>
          </p:cNvPr>
          <p:cNvSpPr txBox="1"/>
          <p:nvPr/>
        </p:nvSpPr>
        <p:spPr>
          <a:xfrm>
            <a:off x="156179" y="3920849"/>
            <a:ext cx="7972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Variance decreases as the number of contexts increases.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Variance of CNP is sharper than that of GP.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CNP is deterministic if contexts and targets are fixed.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(A)NP can sample multiple functions by sampling different z.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NP is highly variable comparing to GP and CNP.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NP is underfitted even at predictions on context points.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ANP resolved the underfitting issue on NP.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Choice of contexts by variance of target output boost training.</a:t>
            </a:r>
          </a:p>
        </p:txBody>
      </p:sp>
    </p:spTree>
    <p:extLst>
      <p:ext uri="{BB962C8B-B14F-4D97-AF65-F5344CB8AC3E}">
        <p14:creationId xmlns:p14="http://schemas.microsoft.com/office/powerpoint/2010/main" val="81117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1058</Words>
  <Application>Microsoft Office PowerPoint</Application>
  <PresentationFormat>와이드스크린</PresentationFormat>
  <Paragraphs>170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Cambria Math</vt:lpstr>
      <vt:lpstr>Times New Roman</vt:lpstr>
      <vt:lpstr>Office 테마</vt:lpstr>
      <vt:lpstr>Neural Process Family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Sequential Neural Process</vt:lpstr>
      <vt:lpstr>Model Comparison</vt:lpstr>
      <vt:lpstr>Loss function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Advanced Neural Processes</dc:title>
  <dc:creator>고 경렬</dc:creator>
  <cp:lastModifiedBy>고 경렬</cp:lastModifiedBy>
  <cp:revision>88</cp:revision>
  <dcterms:created xsi:type="dcterms:W3CDTF">2020-01-01T08:28:34Z</dcterms:created>
  <dcterms:modified xsi:type="dcterms:W3CDTF">2021-07-09T09:27:39Z</dcterms:modified>
</cp:coreProperties>
</file>